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15" r:id="rId3"/>
    <p:sldId id="322" r:id="rId4"/>
    <p:sldId id="323" r:id="rId5"/>
    <p:sldId id="324" r:id="rId6"/>
    <p:sldId id="321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4" r:id="rId16"/>
    <p:sldId id="333" r:id="rId17"/>
    <p:sldId id="335" r:id="rId18"/>
    <p:sldId id="336" r:id="rId19"/>
    <p:sldId id="338" r:id="rId20"/>
    <p:sldId id="337" r:id="rId21"/>
    <p:sldId id="339" r:id="rId22"/>
    <p:sldId id="259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06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06/01/67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 dirty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กำหนดโครงการ กิจการ หรือการดำเนินการ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ซึ่ง</a:t>
            </a:r>
            <a:r>
              <a:rPr lang="th-TH" altLang="en-US" sz="3400" dirty="0" smtClean="0">
                <a:solidFill>
                  <a:prstClr val="black"/>
                </a:solidFill>
              </a:rPr>
              <a:t>ต้องจัดทำรายงานการประเมินผลกระทบสิ่งแวดล้อมและหลักเกณฑ์ วิธีการ และเงื่อนไขในการจัดทำ</a:t>
            </a:r>
            <a:r>
              <a:rPr lang="th-TH" altLang="en-US" sz="3400" dirty="0" smtClean="0">
                <a:solidFill>
                  <a:prstClr val="black"/>
                </a:solidFill>
              </a:rPr>
              <a:t>รายงานการประเมิน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ผลกระทบ</a:t>
            </a:r>
            <a:r>
              <a:rPr lang="th-TH" altLang="en-US" sz="3400" dirty="0" smtClean="0">
                <a:solidFill>
                  <a:prstClr val="black"/>
                </a:solidFill>
              </a:rPr>
              <a:t>สิ่งแวดล้อม </a:t>
            </a:r>
            <a:r>
              <a:rPr lang="th-TH" altLang="en-US" sz="3400" dirty="0" smtClean="0">
                <a:solidFill>
                  <a:prstClr val="black"/>
                </a:solidFill>
              </a:rPr>
              <a:t>พ.ศ. </a:t>
            </a:r>
            <a:r>
              <a:rPr lang="th-TH" altLang="en-US" sz="3400" dirty="0" smtClean="0">
                <a:solidFill>
                  <a:prstClr val="black"/>
                </a:solidFill>
              </a:rPr>
              <a:t>2566   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5 </a:t>
            </a:r>
            <a:r>
              <a:rPr lang="th-TH" altLang="en-US" sz="3400" dirty="0" smtClean="0">
                <a:solidFill>
                  <a:prstClr val="black"/>
                </a:solidFill>
              </a:rPr>
              <a:t>มกราคม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</a:t>
            </a:r>
            <a:r>
              <a:rPr lang="th-TH" dirty="0" smtClean="0">
                <a:latin typeface="Cordia New" pitchFamily="34" charset="-34"/>
              </a:rPr>
              <a:t>จัดทำรายงานการประเมินผลกระทบสิ่งแวดล้อมเบื้องต้น ตามข้อ 6 (1) จะต้องประกอบไปด้วยสาระสำคัญอย่างน้อย ให้เป็นไปตามที่ประกาศนี้</a:t>
            </a:r>
            <a:r>
              <a:rPr lang="th-TH" dirty="0" smtClean="0">
                <a:latin typeface="Cordia New" pitchFamily="34" charset="-34"/>
              </a:rPr>
              <a:t>กำหนด (ต่อ)</a:t>
            </a:r>
            <a:endParaRPr lang="th-TH" dirty="0" smtClean="0"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4) การประเมินผลกระทบ</a:t>
            </a:r>
            <a:r>
              <a:rPr lang="th-TH" dirty="0" smtClean="0">
                <a:latin typeface="Cordia New" pitchFamily="34" charset="-34"/>
              </a:rPr>
              <a:t>สิ่งแวดล้อม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(5) มาตรการป้องกันและแก้ไขผลกระทบสิ่งแวดล้อม และมาตรการติดตามตรวจสอบผลกระทบสิ่งแวดล้อม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6) ส่วนประกอบท้ายรายงานผลกระทบสิ่งแวดล้อม</a:t>
            </a:r>
            <a:r>
              <a:rPr lang="th-TH" dirty="0" smtClean="0">
                <a:latin typeface="Cordia New" pitchFamily="34" charset="-34"/>
              </a:rPr>
              <a:t>เบื้องต้น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(7) ผู้ดำเนินการหรือผู้ขออนุญาตเสนอรายงานผลกระทบสิ่งแวดล้อมเบื้องต้นตามรูปแบบของการจัดทำตามที่กำหนด พร้อมกับแนบเอกสารตามที่กำหนด ดังต่อไปนี้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(7.1) ต้นฉบับรายงาน สำเนาต้นฉบับรายงาน และข้อมูลต้นฉบับรายงานในรูปแบบไฟล์อิเล็กทรอนิกส์ ตามแนวทางการจัดส่งรายงานการประเมินผลกระทบสิ่งแวดล้อมที่สำนักงานนโยบายและแผนทรัพยากรธรรมชาติและสิ่งแวดล้อมประกาศกำหนด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11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</a:t>
            </a:r>
            <a:r>
              <a:rPr lang="th-TH" dirty="0" smtClean="0">
                <a:latin typeface="Cordia New" pitchFamily="34" charset="-34"/>
              </a:rPr>
              <a:t>จัดทำรายงานการประเมินผลกระทบสิ่งแวดล้อมเบื้องต้น ตามข้อ 6 (1) จะต้องประกอบไปด้วยสาระสำคัญอย่างน้อย ให้เป็นไปตามที่ประกาศนี้</a:t>
            </a:r>
            <a:r>
              <a:rPr lang="th-TH" dirty="0" smtClean="0">
                <a:latin typeface="Cordia New" pitchFamily="34" charset="-34"/>
              </a:rPr>
              <a:t>กำหนด (ต่อ)</a:t>
            </a:r>
            <a:endParaRPr lang="th-TH" dirty="0" smtClean="0"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   (7.2) ปกหน้าและปกในของรายงานผลกระทบสิ่งแวดล้อมเบื้องต้น ตามแบบ </a:t>
            </a:r>
            <a:r>
              <a:rPr lang="th-TH" dirty="0" err="1" smtClean="0">
                <a:latin typeface="Cordia New" pitchFamily="34" charset="-34"/>
              </a:rPr>
              <a:t>สผ.</a:t>
            </a:r>
            <a:r>
              <a:rPr lang="th-TH" dirty="0" smtClean="0">
                <a:latin typeface="Cordia New" pitchFamily="34" charset="-34"/>
              </a:rPr>
              <a:t>๑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(7.3) หนังสือรับรองการจัดทำรายงานผลกระทบสิ่งแวดล้อมเบื้องต้น ตามแบบ </a:t>
            </a:r>
            <a:r>
              <a:rPr lang="th-TH" dirty="0" err="1" smtClean="0">
                <a:latin typeface="Cordia New" pitchFamily="34" charset="-34"/>
              </a:rPr>
              <a:t>สผ.</a:t>
            </a:r>
            <a:r>
              <a:rPr lang="th-TH" dirty="0" smtClean="0">
                <a:latin typeface="Cordia New" pitchFamily="34" charset="-34"/>
              </a:rPr>
              <a:t>๒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</a:t>
            </a:r>
            <a:r>
              <a:rPr lang="th-TH" dirty="0" smtClean="0">
                <a:latin typeface="Cordia New" pitchFamily="34" charset="-34"/>
              </a:rPr>
              <a:t>   (</a:t>
            </a:r>
            <a:r>
              <a:rPr lang="th-TH" dirty="0" smtClean="0">
                <a:latin typeface="Cordia New" pitchFamily="34" charset="-34"/>
              </a:rPr>
              <a:t>7.4) บัญชีรายชื่อผู้จัดทำรายงานผลกระทบสิ่งแวดล้อมเบื้องต้น ตามแบบ </a:t>
            </a:r>
            <a:r>
              <a:rPr lang="th-TH" dirty="0" err="1" smtClean="0">
                <a:latin typeface="Cordia New" pitchFamily="34" charset="-34"/>
              </a:rPr>
              <a:t>สผ.</a:t>
            </a:r>
            <a:r>
              <a:rPr lang="th-TH" dirty="0" smtClean="0">
                <a:latin typeface="Cordia New" pitchFamily="34" charset="-34"/>
              </a:rPr>
              <a:t>๓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(7.5) แบบแสดงรายละเอียดการเสนอรายงานผลกระทบสิ่งแวดล้อมเบื้องต้น ตามแบบ </a:t>
            </a:r>
            <a:r>
              <a:rPr lang="th-TH" dirty="0" err="1" smtClean="0">
                <a:latin typeface="Cordia New" pitchFamily="34" charset="-34"/>
              </a:rPr>
              <a:t>สผ.</a:t>
            </a:r>
            <a:r>
              <a:rPr lang="th-TH" dirty="0" smtClean="0">
                <a:latin typeface="Cordia New" pitchFamily="34" charset="-34"/>
              </a:rPr>
              <a:t>๔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(7.6) สำเนาใบอนุญาตเป็นผู้จัดทำรายงานการประเมินผลกระทบสิ่งแวดล้อม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การจัดทำรายงานการประเมินผลกระทบสิ่งแวดล้อม ตามข้อ 6 (2) ให้เป็นไปตามที่กำหนดในประกาศฉบับนี้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1) รายงานฉบับหลัก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(1.1) บทนำ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(1.2) รายละเอียดโครงการ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(1.3) สภาพสิ่งแวดล้อมปัจจุบัน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(1.4) การประเมินผลกระทบสิ่งแวดล้อม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(1.5) มาตรการป้องกันและแก้ไขผลกระทบสิ่งแวดล้อม และมาตรการติดตามตรวจสอบผลกระทบสิ่งแวดล้อม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2) ส่วนประกอบท้ายรายงานการประเมินผลกระทบสิ่งแวดล้อม ได้แก่ รายการอ้างอิงและภาคผนวก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การจัดทำรายงานการประเมินผลกระทบสิ่งแวดล้อม ตามข้อ 6 (2) ให้เป็นไปตามที่กำหนดในประกาศฉบับ</a:t>
            </a:r>
            <a:r>
              <a:rPr lang="th-TH" dirty="0" smtClean="0">
                <a:latin typeface="Cordia New" pitchFamily="34" charset="-34"/>
              </a:rPr>
              <a:t>นี้ (ต่อ)</a:t>
            </a:r>
            <a:endParaRPr lang="th-TH" dirty="0" smtClean="0"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(3) กรณีโครงการ กิจการ หรือการดำเนินการของหน่วยงานของรัฐ หรือหน่วยงานของรัฐดำเนินการร่วมกับเอกชน ให้ผู้ดำเนินการ ผู้ขออนุญาต หรือหน่วยงานของรัฐเจ้าของโครงการ กิจการ หรือการดำเนินการ จัดทำรายงานฉบับย่อ โดยมีสาระสำคัญอย่างน้อย ได้แก่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(3.1) บทนำ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(3.2) รายละเอียดโครงการ กิจการ หรือการดำเนินการโดยสังเขป และสรุปผลกระทบสิ่งแวดล้อมที่สำคัญ ซึ่งมีเนื้อหาเช่นเดียวกับรายงานฉบับหลัก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(3.3) ตารางมาตรการป้องกันและแก้ไขผลกระทบสิ่งแวดล้อมและมาตรการการติดตามตรวจสอบผลกระทบสิ่งแวดล้อม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การจัดทำรายงานการประเมินผลกระทบสิ่งแวดล้อม ตามข้อ 6 (2) ให้เป็นไปตามที่กำหนดในประกาศฉบับ</a:t>
            </a:r>
            <a:r>
              <a:rPr lang="th-TH" dirty="0" smtClean="0">
                <a:latin typeface="Cordia New" pitchFamily="34" charset="-34"/>
              </a:rPr>
              <a:t>นี้ (ต่อ)</a:t>
            </a:r>
            <a:endParaRPr lang="th-TH" dirty="0" smtClean="0"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(4) ผู้ดำเนินการ ผู้ขออนุญาตหรือหน่วยงานของรัฐเจ้าของโครงการ กิจการ หรือการดำเนินการเสนอรายงานการประเมินผลกระทบสิ่งแวดล้อมตามรูปแบบของการจัดทำตามที่กำหนด พร้อมกับแนบเอกสารตามที่กำหนด ดังต่อไปนี้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(4.1) ต้นฉบับรายงานหลัก ตาม (1)  สำเนาต้นฉบับรายงานหลัก และข้อมูลต้นฉบับรายงานหลักในรูปแบบไฟล์อิเล็กทรอนิกส์ ตามแนวทางการจัดส่งรายงานการประเมินผลกระทบสิ่งแวดล้อมที่สำนักงานนโยบายและแผนทรัพยากรธรรมชาติและสิ่งแวดล้อมประกาศ</a:t>
            </a:r>
            <a:r>
              <a:rPr lang="th-TH" dirty="0" smtClean="0">
                <a:latin typeface="Cordia New" pitchFamily="34" charset="-34"/>
              </a:rPr>
              <a:t>กำหนด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การจัดทำรายงานการประเมินผลกระทบสิ่งแวดล้อม ตามข้อ 6 (2) ให้เป็นไปตามที่กำหนดในประกาศฉบับ</a:t>
            </a:r>
            <a:r>
              <a:rPr lang="th-TH" dirty="0" smtClean="0">
                <a:latin typeface="Cordia New" pitchFamily="34" charset="-34"/>
              </a:rPr>
              <a:t>นี้ (ต่อ)</a:t>
            </a:r>
            <a:endParaRPr lang="th-TH" dirty="0" smtClean="0"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   (</a:t>
            </a:r>
            <a:r>
              <a:rPr lang="th-TH" dirty="0" smtClean="0">
                <a:latin typeface="Cordia New" pitchFamily="34" charset="-34"/>
              </a:rPr>
              <a:t>4.2) กรณีโครงการ กิจการ หรือการดำเนินการ ของหน่วยงานของรัฐหรือหน่วยงานดำเนินการร่วมกับเอกชนที่ต้องจัดทำรายงานฉบับย่อตาม (3) ให้ผู้ดำเนินการ ผู้ขออนุญาตหรือหน่วยงานของรัฐเจ้าของโครงการ กิจการ หรือการดำเนินการจัดส่งต้นฉบับของรายงานฉบับย่อและข้อมูลต้นฉบับรายงานฉบับย่อในรูปแบบไฟล์อิเล็กทรอนิกส์  ตามแนวทางการจัดส่งรายงานการประเมินผลกระทบสิ่งแวดล้อมที่สำนักงานนโยบายและแผนทรัพยากรธรรมชาติและสิ่งแวดล้อมประกาศกำหนด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(4.3) ปกหน้าและปกในของรายงานการประเมินผลกระทบสิ่งแวดล้อม ตามแบบ </a:t>
            </a:r>
            <a:r>
              <a:rPr lang="th-TH" dirty="0" err="1" smtClean="0">
                <a:latin typeface="Cordia New" pitchFamily="34" charset="-34"/>
              </a:rPr>
              <a:t>สผ.</a:t>
            </a:r>
            <a:r>
              <a:rPr lang="th-TH" dirty="0" smtClean="0">
                <a:latin typeface="Cordia New" pitchFamily="34" charset="-34"/>
              </a:rPr>
              <a:t>๕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(4.4) หนังสือรับรองการจัดทำรายงานการประเมินผลกระทบสิ่งแวดล้อม ตามแบบ </a:t>
            </a:r>
            <a:r>
              <a:rPr lang="th-TH" dirty="0" err="1" smtClean="0">
                <a:latin typeface="Cordia New" pitchFamily="34" charset="-34"/>
              </a:rPr>
              <a:t>สผ.</a:t>
            </a:r>
            <a:r>
              <a:rPr lang="th-TH" dirty="0" smtClean="0">
                <a:latin typeface="Cordia New" pitchFamily="34" charset="-34"/>
              </a:rPr>
              <a:t>๖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การจัดทำรายงานการประเมินผลกระทบสิ่งแวดล้อม ตามข้อ 6 (2) ให้เป็นไปตามที่กำหนดในประกาศฉบับ</a:t>
            </a:r>
            <a:r>
              <a:rPr lang="th-TH" dirty="0" smtClean="0">
                <a:latin typeface="Cordia New" pitchFamily="34" charset="-34"/>
              </a:rPr>
              <a:t>นี้ (ต่อ)</a:t>
            </a:r>
            <a:endParaRPr lang="th-TH" dirty="0" smtClean="0"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   (4.5) บัญชีรายชื่อผู้จัดทำรายงานการประเมินผลกระทบสิ่งแวดล้อม ตามแบบ </a:t>
            </a:r>
            <a:r>
              <a:rPr lang="th-TH" dirty="0" err="1" smtClean="0">
                <a:latin typeface="Cordia New" pitchFamily="34" charset="-34"/>
              </a:rPr>
              <a:t>สผ.</a:t>
            </a:r>
            <a:r>
              <a:rPr lang="th-TH" dirty="0" smtClean="0">
                <a:latin typeface="Cordia New" pitchFamily="34" charset="-34"/>
              </a:rPr>
              <a:t>๗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(4.6) แบบแสดงรายละเอียดการเสนอรายงานการประเมินผลกระทบสิ่งแวดล้อม ตามแบบ </a:t>
            </a:r>
            <a:r>
              <a:rPr lang="th-TH" dirty="0" err="1" smtClean="0">
                <a:latin typeface="Cordia New" pitchFamily="34" charset="-34"/>
              </a:rPr>
              <a:t>สผ.</a:t>
            </a:r>
            <a:r>
              <a:rPr lang="th-TH" dirty="0" smtClean="0">
                <a:latin typeface="Cordia New" pitchFamily="34" charset="-34"/>
              </a:rPr>
              <a:t>๘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(4.7) สำเนาใบอนุญาตเป็นผู้จัดทำรายงานการประเมินผลกระทบสิ่งแวดล้อม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ผู้ดำเนินการ ผู้ขออนุญาตต้องเสนอเอกสาร แผนผัง แผนที่ หรือรูปประกอบการตรวจสอบความถูกต้องครบถ้วนของเอกสาร และสถิติข้อมูลที่ใช้ประกอบการดำเนินงานของเจ้าหน้าที่สำนักงานนโยบายและแผนทรัพยากรธรรมชาติและสิ่งแวดล้อมหรือหน่วยงานของรัฐที่ได้รับมอบหมายจากคณะกรรมการสิ่งแวดล้อมแห่งชาติเกี่ยวกับการพิจารณารายงานการประเมินผลกระทบสิ่งแวดล้อมแต่ละโครงการ กิจการ หรือการดำเนินการนั้น ๆ โดยให้เป็นไปตามที่เลขาธิการสำนักงานนโยบายและแผนทรัพยากรธรรมชาติและสิ่งแวดล้อมประกาศ</a:t>
            </a:r>
            <a:r>
              <a:rPr lang="th-TH" dirty="0" smtClean="0">
                <a:latin typeface="Cordia New" pitchFamily="34" charset="-34"/>
              </a:rPr>
              <a:t>กำหนด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การจัดส่งเอกสารไม่รวมถึงกรณีคณะกรรมการผู้ชำนาญการแต่ละคณะ มีมติให้ผู้ดำเนินการ ผู้ขออนุญาต หรือหน่วยงานของรัฐเจ้าของโครงการ กิจการ หรือการดำเนินการจัดส่งเพิ่มเติม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การเสนอรายงานผลกระทบสิ่งแวดล้อมเบื้องต้น หรือรายงานการประเมินผลกระทบสิ่งแวดล้อมตามข้อ 6 ให้เสนอในขั้นตอนตามที่ประกาศนี้</a:t>
            </a:r>
            <a:r>
              <a:rPr lang="th-TH" dirty="0" smtClean="0">
                <a:latin typeface="Cordia New" pitchFamily="34" charset="-34"/>
              </a:rPr>
              <a:t>กำหนด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การจัดทำรายงานผลกระทบสิ่งแวดล้อมเบื้องต้น หรือรายงานการประเมินผลกระทบสิ่งแวดล้อม จะต้องจัดทำหรือให้การรับรองโดยผู้ได้รับใบอนุญาตเป็นผู้จัดทำรายงานการประเมินผลกระทบสิ่งแวดล้อม ตามแนวทางการจัดทำรายงานการประเมินผลกระทบสิ่งแวดล้อมที่สำนักงานนโยบายและแผนทรัพยากรธรรมชาติและสิ่งแวดล้อมประกาศ</a:t>
            </a:r>
            <a:r>
              <a:rPr lang="th-TH" dirty="0" smtClean="0">
                <a:latin typeface="Cordia New" pitchFamily="34" charset="-34"/>
              </a:rPr>
              <a:t>กำหนด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กรณีประกาศกำหนดเขตพื้นที่และมาตรการคุ้มครองสิ่งแวดล้อมที่ออกตามความในมาตรา 45 แห่งพระราชบัญญัติส่งเสริมและรักษาคุณภาพสิ่งแวดล้อมแห่งชาติ พ.ศ. 2535 แห่งใดมิได้มีการประกาศกำหนดโครงการ กิจการ หรือการดำเนินการ ซึ่งต้องจัดทำรายงานการประเมินผลกระทบสิ่งแวดล้อมไว้เป็นการเฉพาะ ให้นำโครงการ กิจการ หรือการดำเนินการตามที่กำหนดไว้ในประกาศฉบับนี้ไปใช้บังคับในเขตพื้นที่ให้ใช้มาตรการคุ้มครองสิ่งแวดล้อมด้วย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ผู้ดำเนินการ ผู้ขออนุญาต ซึ่งรับผิดชอบโครงการ กิจการ หรือการดำเนินการจัดส่งรายงานผลกระทบสิ่งแวดล้อมเบื้องต้นหรือรายงานการประเมินผลกระทบสิ่งแวดล้อม มายังสำนักงานนโยบายและแผนทรัพยากรธรรมชาติและสิ่งแวดล้อม หรือหน่วยงานของรัฐที่ได้รับมอบหมายจากคณะกรรมการ</a:t>
            </a:r>
            <a:r>
              <a:rPr lang="th-TH" dirty="0" smtClean="0">
                <a:latin typeface="Cordia New" pitchFamily="34" charset="-34"/>
              </a:rPr>
              <a:t>สิ่งแวดล้อมแห่งชาติ </a:t>
            </a:r>
            <a:r>
              <a:rPr lang="th-TH" dirty="0" smtClean="0">
                <a:latin typeface="Cordia New" pitchFamily="34" charset="-34"/>
              </a:rPr>
              <a:t>รวมทั้งนำเข้าข้อมูลเกี่ยวกับรายงานผลกระทบสิ่งแวดล้อมเบื้องต้นหรือรายงานการประเมินผลกระทบสิ่งแวดล้อมสู่ระบบอิเล็กทรอนิกส์ ตามที่สำนักงานนโยบายและแผนทรัพยากรธรรมชาติและสิ่งแวดล้อมประกาศกำหนดด้วย โดยให้ถือว่าสำนักงานนโยบายและแผน</a:t>
            </a:r>
            <a:r>
              <a:rPr lang="th-TH" dirty="0" smtClean="0">
                <a:latin typeface="Cordia New" pitchFamily="34" charset="-34"/>
              </a:rPr>
              <a:t>ทรัพยากรธรรมชาติ</a:t>
            </a:r>
            <a:r>
              <a:rPr lang="th-TH" dirty="0" smtClean="0">
                <a:latin typeface="Cordia New" pitchFamily="34" charset="-34"/>
              </a:rPr>
              <a:t>และสิ่งแวดล้อม หรือหน่วยงานของรัฐที่ได้รับมอบหมายจากคณะกรรมการสิ่งแวดล้อมแห่งชาติได้รับรายงานไว้ถูกต้องครบถ้วนสมบูรณ์ นับแต่วันประทับรับเอกสาร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ประกาศนี้ให้ใช้บังคับนับแต่วันถัดจากวันประกาศในราชกิจจา</a:t>
            </a:r>
            <a:r>
              <a:rPr lang="th-TH" dirty="0" err="1" smtClean="0">
                <a:latin typeface="Cordia New" pitchFamily="34" charset="-34"/>
              </a:rPr>
              <a:t>นุเบกษา</a:t>
            </a:r>
            <a:r>
              <a:rPr lang="th-TH" dirty="0" smtClean="0">
                <a:latin typeface="Cordia New" pitchFamily="34" charset="-34"/>
              </a:rPr>
              <a:t>เป็นต้น</a:t>
            </a:r>
            <a:r>
              <a:rPr lang="th-TH" dirty="0" smtClean="0">
                <a:latin typeface="Cordia New" pitchFamily="34" charset="-34"/>
              </a:rPr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ยกเลิก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(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1) 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(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2) 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2) พ.ศ. 2562 ลงวันที่ 28 พฤศจิกายน พ.ศ. 2562</a:t>
            </a:r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b="1" dirty="0" smtClean="0">
                <a:latin typeface="Cordia New" pitchFamily="34" charset="-34"/>
              </a:rPr>
              <a:t>หมวด 3 </a:t>
            </a:r>
            <a:r>
              <a:rPr lang="th-TH" dirty="0" smtClean="0">
                <a:latin typeface="Cordia New" pitchFamily="34" charset="-34"/>
              </a:rPr>
              <a:t>บทเฉพาะกาล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</a:t>
            </a:r>
            <a:r>
              <a:rPr lang="th-TH" dirty="0" smtClean="0">
                <a:latin typeface="Cordia New" pitchFamily="34" charset="-34"/>
              </a:rPr>
              <a:t>การประเมินผลกระทบสิ่งแวดล้อมที่ได้ยื่นไว้ก่อนประกาศฉบับนี้จะมีผลใช้บังคับ และยังอยู่ระหว่างการพิจารณาให้ดำเนินการพิจารณาต่อไปจนกว่าคณะกรรมการผู้ชำนาญการจะมีมติอย่างใดอย่างหนึ่งที่ทำให้กระบวนการพิจารณาสิ้นสุดลง หรือกระบวนการพิจารณาสิ้นสุดลงโดยผลของ</a:t>
            </a:r>
            <a:r>
              <a:rPr lang="th-TH" dirty="0" smtClean="0">
                <a:latin typeface="Cordia New" pitchFamily="34" charset="-34"/>
              </a:rPr>
              <a:t>กฎหมาย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ประกาศฉบับนี้มิให้ใช้บังคับกับโครงการ กิจการ หรือการดำเนินการ ตามเอกสารท้ายประกาศ 4 ลำดับที่ 25.3 ที่ได้รับจัดสรรงบประมาณรายจ่ายประจำปีงบประมาณ พ.ศ. 2567 โดยผ่านการพิจารณาตามขั้นตอนการกลั่นกรองโครงการซึ่งได้รับความเห็นชอบตามกฎหมายว่าด้วยการส่งเสริมการบริหารจัดการทรัพยากรทางทะเลและชายฝั่ง และกรมทรัพยากรทางทะเลและชายฝั่งได้เสนอขอรับจัดสรรงบประมาณรายจ่ายประจำปีงบประมาณ พ.ศ. 2567 ต่อสำนักงบประมาณแล้วก่อนที่ประกาศมีผลใช้บังคับ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21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ให้</a:t>
            </a:r>
            <a:r>
              <a:rPr lang="th-TH" dirty="0" smtClean="0">
                <a:latin typeface="Cordia New" pitchFamily="34" charset="-34"/>
              </a:rPr>
              <a:t>ประกาศดังต่อไปนี้ มีผลใช้บังคับต่อไปจนกว่าจะมีประกาศฉบับใหม่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1) ประกาศสำนักงานนโยบายและแผนทรัพยากรธรรมชาติและสิ่งแวดล้อม เรื่อง แนวทางการมีส่วนร่วมของประชาชนในกระบวนการจัดทำรายงานการประเมินผลกระทบสิ่งแวดล้อม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2) ประกาศสำนักงานนโยบายและแผน</a:t>
            </a:r>
            <a:r>
              <a:rPr lang="th-TH" dirty="0" smtClean="0">
                <a:latin typeface="Cordia New" pitchFamily="34" charset="-34"/>
              </a:rPr>
              <a:t>ทรัพยากรธรรมชาติ</a:t>
            </a:r>
            <a:r>
              <a:rPr lang="th-TH" dirty="0" smtClean="0">
                <a:latin typeface="Cordia New" pitchFamily="34" charset="-34"/>
              </a:rPr>
              <a:t>และสิ่งแวดล้อม เรื่อง แนวทางการจัดส่งรายงานการประเมินผลกระทบสิ่งแวดล้อม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3) ประกาศสำนักงานนโยบายและแผน</a:t>
            </a:r>
            <a:r>
              <a:rPr lang="th-TH" dirty="0" smtClean="0">
                <a:latin typeface="Cordia New" pitchFamily="34" charset="-34"/>
              </a:rPr>
              <a:t>ทรัพยากรธรรมชาติ</a:t>
            </a:r>
            <a:r>
              <a:rPr lang="th-TH" dirty="0" smtClean="0">
                <a:latin typeface="Cordia New" pitchFamily="34" charset="-34"/>
              </a:rPr>
              <a:t>และสิ่งแวดล้อม เรื่อง แนวทางการประเมินผลกระทบสิ่งแวดล้อมด้านสุขภาพ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4) ประกาศสำนักงานนโยบายและแผน</a:t>
            </a:r>
            <a:r>
              <a:rPr lang="th-TH" dirty="0" smtClean="0">
                <a:latin typeface="Cordia New" pitchFamily="34" charset="-34"/>
              </a:rPr>
              <a:t>ทรัพยากรธรรมชาติ</a:t>
            </a:r>
            <a:r>
              <a:rPr lang="th-TH" dirty="0" smtClean="0">
                <a:latin typeface="Cordia New" pitchFamily="34" charset="-34"/>
              </a:rPr>
              <a:t>และสิ่งแวดล้อม เรื่อง แนวทางการจัดทำรายงานการประเมินผลกระทบสิ่งแวดล้อม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22</a:t>
            </a:fld>
            <a:endParaRPr lang="en-US" altLang="en-US" sz="10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ยกเลิก</a:t>
            </a:r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(3) 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3) พ.ศ. 2564 ลงวันที่ 18 มกราคม พ.ศ. 2564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(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4) 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4) พ.ศ. 2564 ลงวันที่ 28 มิถุนายน พ.ศ. 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2564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ยกเลิก</a:t>
            </a:r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(5) 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5) พ.ศ. 2565 ลงวันที่ 23 กุมภาพันธ์ พ.ศ. 2565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(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6) 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6) พ.ศ. 2565 ลงวันที่ 30 กันยายน พ.ศ. 2565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ยกเลิก</a:t>
            </a:r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(7) 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7) พ.ศ. 2566 ลงวันที่ 18 เมษายน พ.ศ. 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2566</a:t>
            </a:r>
          </a:p>
          <a:p>
            <a:pPr marL="538163" indent="-363538"/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  <a:p>
            <a:pPr marL="538163" indent="-363538"/>
            <a:r>
              <a:rPr lang="th-TH" b="1" dirty="0" smtClean="0">
                <a:latin typeface="Cordia New" pitchFamily="34" charset="-34"/>
              </a:rPr>
              <a:t>หมวด 1 </a:t>
            </a:r>
            <a:r>
              <a:rPr lang="th-TH" dirty="0" smtClean="0">
                <a:latin typeface="Cordia New" pitchFamily="34" charset="-34"/>
              </a:rPr>
              <a:t>โครงการ กิจการ หรือการดำเนินการซึ่งต้องจัดทำรายงานการประเมินผลกระทบสิ่งแวดล้อม</a:t>
            </a:r>
            <a:endParaRPr lang="th-TH" dirty="0" smtClean="0">
              <a:latin typeface="Cordia New" pitchFamily="34" charset="-34"/>
            </a:endParaRPr>
          </a:p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โครงการ กิจการ หรือการดำเนินการใดของรัฐหรือที่รัฐจะอนุญาต ตามขนาดที่กำหนดไว้ในเอกสารท้ายประกาศ 3 และ 4 เป็นโครงการ กิจการ หรือการดำเนินการซึ่งผู้ดำเนินการหรือผู้ขออนุญาตต้องจัดทำรายงานผลกระทบสิ่งแวดล้อมเบื้องต้น หรือรายงานการประเมินผลกระทบสิ่งแวดล้อม แล้วแต่กรณี</a:t>
            </a:r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โครงการ กิจการ หรือการดำเนินการใดของรัฐหรือที่รัฐจะอนุญาต แต่มีขนาดไม่ถึงตามที่กำหนดไว้ในข้อ 3 หากมีการขยายขนาดของโครงการ กิจการ หรือการดำเนินการดังกล่าวในภายหลังจนถึงเกณฑ์ที่กำหนดไว้ หรือกรณีโครงการ กิจการ หรือการดำเนินการใดที่เป็นการดำเนินการมาก่อนมีการประกาศกำหนดประเภทและขนาดให้ต้องจัดทำรายงานการประเมินผลกระทบสิ่งแวดล้อม หากมีการขยายขนาดของโครงการ กิจการ หรือการดำเนินการดังกล่าวในภายหลังจากที่ได้รับอนุญาตตามกฎหมาย ผู้ดำเนินการหรือผู้ขออนุญาตจะต้องจัดทำรายงานให้เป็นไปตามที่กำหนดไว้ในประกาศฉบับนี้</a:t>
            </a:r>
            <a:r>
              <a:rPr lang="th-TH" dirty="0" smtClean="0">
                <a:latin typeface="Cordia New" pitchFamily="34" charset="-34"/>
              </a:rPr>
              <a:t>ด้วย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dirty="0" smtClean="0">
                <a:latin typeface="Cordia New" pitchFamily="34" charset="-34"/>
              </a:rPr>
              <a:t>		กรณีที่โครงการ กิจการ หรือการดำเนินการใดมีการจัดทำรายงานการประเมินผลกระทบสิ่งแวดล้อมตามประกาศที่ออกตามกฎหมายว่าด้วยการส่งเสริมและรักษาคุณภาพสิ่งแวดล้อมแห่งชาติไว้แล้วและไม่ว่ากรณีเจ้าหน้าที่ของรัฐซึ่งมีอำนาจอนุญาตได้นำมาตรการป้องกันและแก้ไขผลกระทบสิ่งแวดล้อม มาตรการติดตามตรวจสอบผลกระทบสิ่งแวดล้อม และการจัดส่งรายงานผลการปฏิบัติตามมาตรการดังกล่าวไปกำหนดเป็นเงื่อนไขในการสั่งอนุญาตหรือต่อใบอนุญาตตามกฎหมายในเรื่องนั้นหรือไม่ก็ตาม หากมีการเปลี่ยนแปลงรายละเอียดอย่างใดๆ หรือการขยายขนาดของโครงการ กิจการ หรือการดำเนินการให้แตกต่างไปจากที่กำหนดไว้ในรายงาน ผู้ดำเนินการหรือผู้ขออนุญาตจะต้องจัดทำข้อมูล หรือรายงานการแก้ไขเปลี่ยนแปลงรายละเอียด หรือจัดทำเป็นรายงานการประเมินผลกระทบสิ่งแวดล้อมฉบับใหม่ ให้สอดคล้องและเป็นไปตามเงื่อนไขการเปลี่ยนแปลงที่กำหนดไว้ในมาตรการด้านสิ่งแวดล้อมของโครงการ กิจการ หรือการดำเนินการนั้นๆ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กรณีโครงการ กิจการ หรือการดำเนินการใดของรัฐหรือที่รัฐจะอนุญาต เป็นโครงการ กิจการ หรือการดำเนินการที่ต้องจัดทำรายงานการประเมินผลกระทบสิ่งแวดล้อมตามประกาศกระทรวงทรัพยากรธรรมชาติและสิ่งแวดล้อม เรื่อง กำหนดโครงการ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คุณภาพชีวิตของประชาชนในชุมชนอย่างรุนแรง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ผู้ดำเนินการหรือผู้ขออนุญาตต้องจัดทำรายงานการประเมินผลกระทบสิ่งแวดล้อมตามประกาศดังกล่าวแต่เพียงอย่าง</a:t>
            </a:r>
            <a:r>
              <a:rPr lang="th-TH" dirty="0" smtClean="0">
                <a:latin typeface="Cordia New" pitchFamily="34" charset="-34"/>
              </a:rPr>
              <a:t>เดียว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b="1" dirty="0" smtClean="0">
                <a:latin typeface="Cordia New" pitchFamily="34" charset="-34"/>
              </a:rPr>
              <a:t>หมวด 2 </a:t>
            </a:r>
            <a:r>
              <a:rPr lang="th-TH" dirty="0" smtClean="0">
                <a:latin typeface="Cordia New" pitchFamily="34" charset="-34"/>
              </a:rPr>
              <a:t>หลักเกณฑ์ วิธีการ และเงื่อนไขในการจัดทำรายงานการประเมินผลกระทบสิ่งแวดล้อม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</a:t>
            </a:r>
            <a:r>
              <a:rPr lang="th-TH" dirty="0" smtClean="0">
                <a:latin typeface="Cordia New" pitchFamily="34" charset="-34"/>
              </a:rPr>
              <a:t>จัดทำรายงานการประเมินผลกระทบสิ่งแวดล้อมของโครงการ กิจการ หรือการดำเนินการซึ่งผู้ดำเนินการหรือผู้ขออนุญาตต้องจัดทำรายงานการประเมินผลกระทบสิ่งแวดล้อม ตามข้อ 3 ให้แบ่งออกเป็น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1) รายงานผลกระทบสิ่งแวดล้อมเบื้องต้น และ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2) รายงานการประเมินผลกระทบ</a:t>
            </a:r>
            <a:r>
              <a:rPr lang="th-TH" dirty="0" smtClean="0">
                <a:latin typeface="Cordia New" pitchFamily="34" charset="-34"/>
              </a:rPr>
              <a:t>สิ่งแวดล้อม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การจัดทำรายงานการประเมินผลกระทบสิ่งแวดล้อมเบื้องต้น ตามข้อ 6 (1) จะต้องประกอบไปด้วยสาระสำคัญอย่างน้อย ให้เป็นไปตามที่ประกาศนี้กำหนด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1) บทนำ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2) รายละเอียดโครงการ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3) สภาพสิ่งแวดล้อม</a:t>
            </a:r>
            <a:r>
              <a:rPr lang="th-TH" dirty="0" smtClean="0">
                <a:latin typeface="Cordia New" pitchFamily="34" charset="-34"/>
              </a:rPr>
              <a:t>ปัจจุบัน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1110</Words>
  <Application>Microsoft Office PowerPoint</Application>
  <PresentationFormat>นำเสนอทางหน้าจอ (4:3)</PresentationFormat>
  <Paragraphs>161</Paragraphs>
  <Slides>22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1_Office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Win_IT</cp:lastModifiedBy>
  <cp:revision>143</cp:revision>
  <dcterms:created xsi:type="dcterms:W3CDTF">2021-09-20T08:12:31Z</dcterms:created>
  <dcterms:modified xsi:type="dcterms:W3CDTF">2024-01-06T08:49:12Z</dcterms:modified>
</cp:coreProperties>
</file>